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34"/>
  </p:notesMasterIdLst>
  <p:handoutMasterIdLst>
    <p:handoutMasterId r:id="rId35"/>
  </p:handoutMasterIdLst>
  <p:sldIdLst>
    <p:sldId id="325" r:id="rId6"/>
    <p:sldId id="347" r:id="rId7"/>
    <p:sldId id="348" r:id="rId8"/>
    <p:sldId id="358" r:id="rId9"/>
    <p:sldId id="345" r:id="rId10"/>
    <p:sldId id="350" r:id="rId11"/>
    <p:sldId id="352" r:id="rId12"/>
    <p:sldId id="351" r:id="rId13"/>
    <p:sldId id="353" r:id="rId14"/>
    <p:sldId id="354" r:id="rId15"/>
    <p:sldId id="356" r:id="rId16"/>
    <p:sldId id="355" r:id="rId17"/>
    <p:sldId id="357" r:id="rId18"/>
    <p:sldId id="338" r:id="rId19"/>
    <p:sldId id="339" r:id="rId20"/>
    <p:sldId id="340" r:id="rId21"/>
    <p:sldId id="328" r:id="rId22"/>
    <p:sldId id="341" r:id="rId23"/>
    <p:sldId id="330" r:id="rId24"/>
    <p:sldId id="337" r:id="rId25"/>
    <p:sldId id="332" r:id="rId26"/>
    <p:sldId id="343" r:id="rId27"/>
    <p:sldId id="333" r:id="rId28"/>
    <p:sldId id="336" r:id="rId29"/>
    <p:sldId id="334" r:id="rId30"/>
    <p:sldId id="344" r:id="rId31"/>
    <p:sldId id="342" r:id="rId32"/>
    <p:sldId id="335" r:id="rId33"/>
  </p:sldIdLst>
  <p:sldSz cx="12192000" cy="6858000"/>
  <p:notesSz cx="6858000" cy="9144000"/>
  <p:custDataLst>
    <p:tags r:id="rId36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82" d="100"/>
          <a:sy n="82" d="100"/>
        </p:scale>
        <p:origin x="115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20/01/2020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20/01/2020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600" dirty="0"/>
              <a:t>Wouter Swart, Bjorn van der Laan, Wei Keong Eiew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21 </a:t>
            </a:r>
            <a:r>
              <a:rPr lang="en-GB"/>
              <a:t>January 2020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7D84D6-01E0-46FE-9F00-4421548044BB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9101775" y="2559726"/>
            <a:ext cx="2" cy="310024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449125" y="2565500"/>
            <a:ext cx="2" cy="309283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2.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5083960" y="77826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2631708" y="194666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2631708" y="287458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90005-26B3-43FE-AE4B-D293ED8D0B5A}"/>
              </a:ext>
            </a:extLst>
          </p:cNvPr>
          <p:cNvSpPr/>
          <p:nvPr/>
        </p:nvSpPr>
        <p:spPr>
          <a:xfrm>
            <a:off x="2631708" y="3802498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49C7C-2556-401E-89FB-FFFCB8376DE5}"/>
              </a:ext>
            </a:extLst>
          </p:cNvPr>
          <p:cNvSpPr/>
          <p:nvPr/>
        </p:nvSpPr>
        <p:spPr>
          <a:xfrm>
            <a:off x="2631707" y="4730415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2631706" y="5658330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5083960" y="559829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4266543" y="5967748"/>
            <a:ext cx="817417" cy="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D523036-624F-460D-BE02-043301CE23E1}"/>
              </a:ext>
            </a:extLst>
          </p:cNvPr>
          <p:cNvSpPr/>
          <p:nvPr/>
        </p:nvSpPr>
        <p:spPr>
          <a:xfrm>
            <a:off x="5206813" y="1874956"/>
            <a:ext cx="2137276" cy="738909"/>
          </a:xfrm>
          <a:prstGeom prst="flowChartPreparati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button for..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EBFE6-0B3A-4F0D-A9CA-23C247BC89D1}"/>
              </a:ext>
            </a:extLst>
          </p:cNvPr>
          <p:cNvCxnSpPr>
            <a:stCxn id="18" idx="1"/>
            <a:endCxn id="6" idx="3"/>
          </p:cNvCxnSpPr>
          <p:nvPr/>
        </p:nvCxnSpPr>
        <p:spPr>
          <a:xfrm flipH="1">
            <a:off x="4266545" y="2244411"/>
            <a:ext cx="940268" cy="1167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2C5D7-04D4-477B-807D-89354618F55D}"/>
              </a:ext>
            </a:extLst>
          </p:cNvPr>
          <p:cNvSpPr/>
          <p:nvPr/>
        </p:nvSpPr>
        <p:spPr>
          <a:xfrm>
            <a:off x="8284358" y="194089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1EA5A-E183-4794-B7B4-68D4786B146A}"/>
              </a:ext>
            </a:extLst>
          </p:cNvPr>
          <p:cNvSpPr/>
          <p:nvPr/>
        </p:nvSpPr>
        <p:spPr>
          <a:xfrm>
            <a:off x="8284358" y="3428522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milk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B6148E-FCBE-410E-AB3C-2D670F31689A}"/>
              </a:ext>
            </a:extLst>
          </p:cNvPr>
          <p:cNvSpPr/>
          <p:nvPr/>
        </p:nvSpPr>
        <p:spPr>
          <a:xfrm>
            <a:off x="8284358" y="4172338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8F377-5C10-4739-82A7-47504B81C26E}"/>
              </a:ext>
            </a:extLst>
          </p:cNvPr>
          <p:cNvSpPr/>
          <p:nvPr/>
        </p:nvSpPr>
        <p:spPr>
          <a:xfrm>
            <a:off x="8284357" y="4916154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CBE2CF-5A5C-4D66-B59A-C287007715F2}"/>
              </a:ext>
            </a:extLst>
          </p:cNvPr>
          <p:cNvSpPr/>
          <p:nvPr/>
        </p:nvSpPr>
        <p:spPr>
          <a:xfrm>
            <a:off x="8284356" y="5659969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07E96F-5EF1-42E7-863F-FA18A9049270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>
            <a:off x="7344089" y="2244411"/>
            <a:ext cx="940269" cy="5897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BF73B4-6C08-40AE-8585-70E82D52065C}"/>
              </a:ext>
            </a:extLst>
          </p:cNvPr>
          <p:cNvCxnSpPr>
            <a:stCxn id="5" idx="4"/>
            <a:endCxn id="18" idx="0"/>
          </p:cNvCxnSpPr>
          <p:nvPr/>
        </p:nvCxnSpPr>
        <p:spPr>
          <a:xfrm>
            <a:off x="6275451" y="1517173"/>
            <a:ext cx="0" cy="35778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20A427-B0DF-45AB-BE86-0C78763851DB}"/>
              </a:ext>
            </a:extLst>
          </p:cNvPr>
          <p:cNvCxnSpPr>
            <a:stCxn id="36" idx="1"/>
            <a:endCxn id="11" idx="6"/>
          </p:cNvCxnSpPr>
          <p:nvPr/>
        </p:nvCxnSpPr>
        <p:spPr>
          <a:xfrm flipH="1" flipV="1">
            <a:off x="7466942" y="5967749"/>
            <a:ext cx="817414" cy="1638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B0090E2-7DC0-4FD1-B2C7-5F9DB672EDD3}"/>
              </a:ext>
            </a:extLst>
          </p:cNvPr>
          <p:cNvSpPr/>
          <p:nvPr/>
        </p:nvSpPr>
        <p:spPr>
          <a:xfrm>
            <a:off x="8284355" y="2684706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C485E3-08D8-4E8F-B0D9-5804F9D628B1}"/>
              </a:ext>
            </a:extLst>
          </p:cNvPr>
          <p:cNvSpPr txBox="1"/>
          <p:nvPr/>
        </p:nvSpPr>
        <p:spPr>
          <a:xfrm>
            <a:off x="4400731" y="1865580"/>
            <a:ext cx="77642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espresso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A82ED-410D-4E9A-B6A2-C6A718DAD076}"/>
              </a:ext>
            </a:extLst>
          </p:cNvPr>
          <p:cNvSpPr txBox="1"/>
          <p:nvPr/>
        </p:nvSpPr>
        <p:spPr>
          <a:xfrm>
            <a:off x="7236803" y="1865580"/>
            <a:ext cx="98641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cappuccino</a:t>
            </a:r>
          </a:p>
        </p:txBody>
      </p:sp>
    </p:spTree>
    <p:extLst>
      <p:ext uri="{BB962C8B-B14F-4D97-AF65-F5344CB8AC3E}">
        <p14:creationId xmlns:p14="http://schemas.microsoft.com/office/powerpoint/2010/main" val="117576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7D84D6-01E0-46FE-9F00-4421548044BB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9101775" y="2559726"/>
            <a:ext cx="2" cy="310024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449125" y="2565500"/>
            <a:ext cx="2" cy="309283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2.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5083960" y="77826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2631708" y="194666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2631708" y="287458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90005-26B3-43FE-AE4B-D293ED8D0B5A}"/>
              </a:ext>
            </a:extLst>
          </p:cNvPr>
          <p:cNvSpPr/>
          <p:nvPr/>
        </p:nvSpPr>
        <p:spPr>
          <a:xfrm>
            <a:off x="2631708" y="380249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49C7C-2556-401E-89FB-FFFCB8376DE5}"/>
              </a:ext>
            </a:extLst>
          </p:cNvPr>
          <p:cNvSpPr/>
          <p:nvPr/>
        </p:nvSpPr>
        <p:spPr>
          <a:xfrm>
            <a:off x="2631707" y="4730415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2631706" y="565833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5083960" y="559829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4266543" y="5967748"/>
            <a:ext cx="817417" cy="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D523036-624F-460D-BE02-043301CE23E1}"/>
              </a:ext>
            </a:extLst>
          </p:cNvPr>
          <p:cNvSpPr/>
          <p:nvPr/>
        </p:nvSpPr>
        <p:spPr>
          <a:xfrm>
            <a:off x="5206813" y="1874956"/>
            <a:ext cx="2137276" cy="738909"/>
          </a:xfrm>
          <a:prstGeom prst="flowChartPreparati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button for..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EBFE6-0B3A-4F0D-A9CA-23C247BC89D1}"/>
              </a:ext>
            </a:extLst>
          </p:cNvPr>
          <p:cNvCxnSpPr>
            <a:stCxn id="18" idx="1"/>
            <a:endCxn id="6" idx="3"/>
          </p:cNvCxnSpPr>
          <p:nvPr/>
        </p:nvCxnSpPr>
        <p:spPr>
          <a:xfrm flipH="1">
            <a:off x="4266545" y="2244411"/>
            <a:ext cx="940268" cy="1167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2C5D7-04D4-477B-807D-89354618F55D}"/>
              </a:ext>
            </a:extLst>
          </p:cNvPr>
          <p:cNvSpPr/>
          <p:nvPr/>
        </p:nvSpPr>
        <p:spPr>
          <a:xfrm>
            <a:off x="8284358" y="194089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1EA5A-E183-4794-B7B4-68D4786B146A}"/>
              </a:ext>
            </a:extLst>
          </p:cNvPr>
          <p:cNvSpPr/>
          <p:nvPr/>
        </p:nvSpPr>
        <p:spPr>
          <a:xfrm>
            <a:off x="8284358" y="3428522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milk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B6148E-FCBE-410E-AB3C-2D670F31689A}"/>
              </a:ext>
            </a:extLst>
          </p:cNvPr>
          <p:cNvSpPr/>
          <p:nvPr/>
        </p:nvSpPr>
        <p:spPr>
          <a:xfrm>
            <a:off x="8284358" y="417233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8F377-5C10-4739-82A7-47504B81C26E}"/>
              </a:ext>
            </a:extLst>
          </p:cNvPr>
          <p:cNvSpPr/>
          <p:nvPr/>
        </p:nvSpPr>
        <p:spPr>
          <a:xfrm>
            <a:off x="8284357" y="491615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CBE2CF-5A5C-4D66-B59A-C287007715F2}"/>
              </a:ext>
            </a:extLst>
          </p:cNvPr>
          <p:cNvSpPr/>
          <p:nvPr/>
        </p:nvSpPr>
        <p:spPr>
          <a:xfrm>
            <a:off x="8284356" y="5659969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07E96F-5EF1-42E7-863F-FA18A9049270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>
            <a:off x="7344089" y="2244411"/>
            <a:ext cx="940269" cy="5897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BF73B4-6C08-40AE-8585-70E82D52065C}"/>
              </a:ext>
            </a:extLst>
          </p:cNvPr>
          <p:cNvCxnSpPr>
            <a:stCxn id="5" idx="4"/>
            <a:endCxn id="18" idx="0"/>
          </p:cNvCxnSpPr>
          <p:nvPr/>
        </p:nvCxnSpPr>
        <p:spPr>
          <a:xfrm>
            <a:off x="6275451" y="1517173"/>
            <a:ext cx="0" cy="35778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20A427-B0DF-45AB-BE86-0C78763851DB}"/>
              </a:ext>
            </a:extLst>
          </p:cNvPr>
          <p:cNvCxnSpPr>
            <a:stCxn id="36" idx="1"/>
            <a:endCxn id="11" idx="6"/>
          </p:cNvCxnSpPr>
          <p:nvPr/>
        </p:nvCxnSpPr>
        <p:spPr>
          <a:xfrm flipH="1" flipV="1">
            <a:off x="7466942" y="5967749"/>
            <a:ext cx="817414" cy="1638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B0090E2-7DC0-4FD1-B2C7-5F9DB672EDD3}"/>
              </a:ext>
            </a:extLst>
          </p:cNvPr>
          <p:cNvSpPr/>
          <p:nvPr/>
        </p:nvSpPr>
        <p:spPr>
          <a:xfrm>
            <a:off x="8284355" y="2684706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C485E3-08D8-4E8F-B0D9-5804F9D628B1}"/>
              </a:ext>
            </a:extLst>
          </p:cNvPr>
          <p:cNvSpPr txBox="1"/>
          <p:nvPr/>
        </p:nvSpPr>
        <p:spPr>
          <a:xfrm>
            <a:off x="4400731" y="1865580"/>
            <a:ext cx="77642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espresso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A82ED-410D-4E9A-B6A2-C6A718DAD076}"/>
              </a:ext>
            </a:extLst>
          </p:cNvPr>
          <p:cNvSpPr txBox="1"/>
          <p:nvPr/>
        </p:nvSpPr>
        <p:spPr>
          <a:xfrm>
            <a:off x="7236803" y="1865580"/>
            <a:ext cx="98641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cappuccino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4EA2AE-5029-45DB-A1C8-CC3E8272D8A1}"/>
              </a:ext>
            </a:extLst>
          </p:cNvPr>
          <p:cNvGrpSpPr/>
          <p:nvPr/>
        </p:nvGrpSpPr>
        <p:grpSpPr>
          <a:xfrm>
            <a:off x="373224" y="2153727"/>
            <a:ext cx="1977599" cy="1893631"/>
            <a:chOff x="373224" y="2153727"/>
            <a:chExt cx="1977599" cy="18936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8DF820-862E-46EB-BEE8-31819F7BF832}"/>
                </a:ext>
              </a:extLst>
            </p:cNvPr>
            <p:cNvSpPr/>
            <p:nvPr/>
          </p:nvSpPr>
          <p:spPr>
            <a:xfrm>
              <a:off x="373224" y="2153727"/>
              <a:ext cx="1977599" cy="18936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Function: DISPENSE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DFD894-2995-4C21-9664-8760365F55BF}"/>
                </a:ext>
              </a:extLst>
            </p:cNvPr>
            <p:cNvCxnSpPr>
              <a:stCxn id="30" idx="2"/>
              <a:endCxn id="38" idx="0"/>
            </p:cNvCxnSpPr>
            <p:nvPr/>
          </p:nvCxnSpPr>
          <p:spPr>
            <a:xfrm>
              <a:off x="1372407" y="2864940"/>
              <a:ext cx="0" cy="746535"/>
            </a:xfrm>
            <a:prstGeom prst="straightConnector1">
              <a:avLst/>
            </a:prstGeom>
            <a:ln w="38100">
              <a:solidFill>
                <a:srgbClr val="A8A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592597D-DA6F-4D57-B62F-84BACB01807D}"/>
                </a:ext>
              </a:extLst>
            </p:cNvPr>
            <p:cNvSpPr/>
            <p:nvPr/>
          </p:nvSpPr>
          <p:spPr>
            <a:xfrm>
              <a:off x="554988" y="248289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Open dispenser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654B95-B388-4848-AA20-2BB971E58EFC}"/>
                </a:ext>
              </a:extLst>
            </p:cNvPr>
            <p:cNvSpPr/>
            <p:nvPr/>
          </p:nvSpPr>
          <p:spPr>
            <a:xfrm>
              <a:off x="554988" y="304718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Dispense coffee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A642AF-AE6E-40AE-A0C0-E49015C229F5}"/>
                </a:ext>
              </a:extLst>
            </p:cNvPr>
            <p:cNvSpPr/>
            <p:nvPr/>
          </p:nvSpPr>
          <p:spPr>
            <a:xfrm>
              <a:off x="554988" y="361147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Close dispenser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51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7D84D6-01E0-46FE-9F00-4421548044BB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9101775" y="3230089"/>
            <a:ext cx="2" cy="1832045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449127" y="3230089"/>
            <a:ext cx="0" cy="1832045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2.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5083960" y="77826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2631708" y="2611253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2631708" y="3802497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2631708" y="5062134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Function DISPENSE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5083960" y="559829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4266545" y="5371552"/>
            <a:ext cx="817415" cy="596197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D523036-624F-460D-BE02-043301CE23E1}"/>
              </a:ext>
            </a:extLst>
          </p:cNvPr>
          <p:cNvSpPr/>
          <p:nvPr/>
        </p:nvSpPr>
        <p:spPr>
          <a:xfrm>
            <a:off x="5206813" y="1874956"/>
            <a:ext cx="2137276" cy="738909"/>
          </a:xfrm>
          <a:prstGeom prst="flowChartPreparati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button for..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EBFE6-0B3A-4F0D-A9CA-23C247BC89D1}"/>
              </a:ext>
            </a:extLst>
          </p:cNvPr>
          <p:cNvCxnSpPr>
            <a:stCxn id="18" idx="1"/>
            <a:endCxn id="6" idx="3"/>
          </p:cNvCxnSpPr>
          <p:nvPr/>
        </p:nvCxnSpPr>
        <p:spPr>
          <a:xfrm flipH="1">
            <a:off x="4266545" y="2244411"/>
            <a:ext cx="940268" cy="67626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2C5D7-04D4-477B-807D-89354618F55D}"/>
              </a:ext>
            </a:extLst>
          </p:cNvPr>
          <p:cNvSpPr/>
          <p:nvPr/>
        </p:nvSpPr>
        <p:spPr>
          <a:xfrm>
            <a:off x="8284358" y="2611253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1EA5A-E183-4794-B7B4-68D4786B146A}"/>
              </a:ext>
            </a:extLst>
          </p:cNvPr>
          <p:cNvSpPr/>
          <p:nvPr/>
        </p:nvSpPr>
        <p:spPr>
          <a:xfrm>
            <a:off x="8284358" y="4245173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milk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CBE2CF-5A5C-4D66-B59A-C287007715F2}"/>
              </a:ext>
            </a:extLst>
          </p:cNvPr>
          <p:cNvSpPr/>
          <p:nvPr/>
        </p:nvSpPr>
        <p:spPr>
          <a:xfrm>
            <a:off x="8284356" y="5062134"/>
            <a:ext cx="1634837" cy="6188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Function DISPENSE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07E96F-5EF1-42E7-863F-FA18A9049270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>
            <a:off x="7344089" y="2244411"/>
            <a:ext cx="940269" cy="67626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BF73B4-6C08-40AE-8585-70E82D52065C}"/>
              </a:ext>
            </a:extLst>
          </p:cNvPr>
          <p:cNvCxnSpPr>
            <a:stCxn id="5" idx="4"/>
            <a:endCxn id="18" idx="0"/>
          </p:cNvCxnSpPr>
          <p:nvPr/>
        </p:nvCxnSpPr>
        <p:spPr>
          <a:xfrm>
            <a:off x="6275451" y="1517173"/>
            <a:ext cx="0" cy="35778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20A427-B0DF-45AB-BE86-0C78763851DB}"/>
              </a:ext>
            </a:extLst>
          </p:cNvPr>
          <p:cNvCxnSpPr>
            <a:stCxn id="36" idx="1"/>
            <a:endCxn id="11" idx="6"/>
          </p:cNvCxnSpPr>
          <p:nvPr/>
        </p:nvCxnSpPr>
        <p:spPr>
          <a:xfrm flipH="1">
            <a:off x="7466942" y="5371552"/>
            <a:ext cx="817414" cy="596197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B0090E2-7DC0-4FD1-B2C7-5F9DB672EDD3}"/>
              </a:ext>
            </a:extLst>
          </p:cNvPr>
          <p:cNvSpPr/>
          <p:nvPr/>
        </p:nvSpPr>
        <p:spPr>
          <a:xfrm>
            <a:off x="8284355" y="3428213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C485E3-08D8-4E8F-B0D9-5804F9D628B1}"/>
              </a:ext>
            </a:extLst>
          </p:cNvPr>
          <p:cNvSpPr txBox="1"/>
          <p:nvPr/>
        </p:nvSpPr>
        <p:spPr>
          <a:xfrm>
            <a:off x="4400731" y="1865580"/>
            <a:ext cx="77642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espresso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A82ED-410D-4E9A-B6A2-C6A718DAD076}"/>
              </a:ext>
            </a:extLst>
          </p:cNvPr>
          <p:cNvSpPr txBox="1"/>
          <p:nvPr/>
        </p:nvSpPr>
        <p:spPr>
          <a:xfrm>
            <a:off x="7236803" y="1865580"/>
            <a:ext cx="98641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cappuccino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4F0805-94D9-4879-95AB-CF48A52D4724}"/>
              </a:ext>
            </a:extLst>
          </p:cNvPr>
          <p:cNvGrpSpPr/>
          <p:nvPr/>
        </p:nvGrpSpPr>
        <p:grpSpPr>
          <a:xfrm>
            <a:off x="373224" y="2153727"/>
            <a:ext cx="1977599" cy="1893631"/>
            <a:chOff x="373224" y="2153727"/>
            <a:chExt cx="1977599" cy="189363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ADFC07-4A8E-49FD-9BF5-3EBA2AE8E656}"/>
                </a:ext>
              </a:extLst>
            </p:cNvPr>
            <p:cNvSpPr/>
            <p:nvPr/>
          </p:nvSpPr>
          <p:spPr>
            <a:xfrm>
              <a:off x="373224" y="2153727"/>
              <a:ext cx="1977599" cy="18936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Function: DISPENSE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B975ED-89D9-472A-AE5A-8D7A17860541}"/>
                </a:ext>
              </a:extLst>
            </p:cNvPr>
            <p:cNvCxnSpPr>
              <a:stCxn id="30" idx="2"/>
              <a:endCxn id="38" idx="0"/>
            </p:cNvCxnSpPr>
            <p:nvPr/>
          </p:nvCxnSpPr>
          <p:spPr>
            <a:xfrm>
              <a:off x="1372407" y="2864940"/>
              <a:ext cx="0" cy="746535"/>
            </a:xfrm>
            <a:prstGeom prst="straightConnector1">
              <a:avLst/>
            </a:prstGeom>
            <a:ln w="38100">
              <a:solidFill>
                <a:srgbClr val="A8A8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EC82D-816B-4293-BC0A-E83E7E50CEBE}"/>
                </a:ext>
              </a:extLst>
            </p:cNvPr>
            <p:cNvSpPr/>
            <p:nvPr/>
          </p:nvSpPr>
          <p:spPr>
            <a:xfrm>
              <a:off x="554988" y="248289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Open dispenser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2E2DCC-83E8-4C67-A91C-FFD08D059E5E}"/>
                </a:ext>
              </a:extLst>
            </p:cNvPr>
            <p:cNvSpPr/>
            <p:nvPr/>
          </p:nvSpPr>
          <p:spPr>
            <a:xfrm>
              <a:off x="554988" y="304718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Dispense coffee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ECE23F-C64A-4185-AB43-53250AA173AD}"/>
                </a:ext>
              </a:extLst>
            </p:cNvPr>
            <p:cNvSpPr/>
            <p:nvPr/>
          </p:nvSpPr>
          <p:spPr>
            <a:xfrm>
              <a:off x="554988" y="3611475"/>
              <a:ext cx="1634837" cy="382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solidFill>
                    <a:schemeClr val="tx1"/>
                  </a:solidFill>
                </a:rPr>
                <a:t>Close dispenser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87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786286-0AA0-4EC0-A8F6-770F0E6F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14C4C-8CD5-4DF1-A799-04C576CE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29C9-5EA9-4BCD-A452-61D58F000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13</a:t>
            </a:fld>
            <a:endParaRPr lang="en-GB" noProof="0" dirty="0"/>
          </a:p>
        </p:txBody>
      </p:sp>
      <p:pic>
        <p:nvPicPr>
          <p:cNvPr id="2050" name="Picture 2" descr="Image result for programming is easy right meme">
            <a:extLst>
              <a:ext uri="{FF2B5EF4-FFF2-40B4-BE49-F238E27FC236}">
                <a16:creationId xmlns:a16="http://schemas.microsoft.com/office/drawing/2014/main" id="{CC9149F5-D8C9-4C8C-9AA9-24E001B6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24" y="642305"/>
            <a:ext cx="7333551" cy="60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6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14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15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16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18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19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1" y="280733"/>
            <a:ext cx="10496550" cy="8540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496552" cy="4978400"/>
          </a:xfrm>
        </p:spPr>
        <p:txBody>
          <a:bodyPr/>
          <a:lstStyle/>
          <a:p>
            <a:pPr lvl="2"/>
            <a:r>
              <a:rPr lang="en-GB" dirty="0"/>
              <a:t>Morning (09:00 - 12:00)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Introduction into programming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Python use-cases @ ING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Lunch (12:00 – 13:00)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Afternoon (13:00 – 17:00)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Innovation at ING</a:t>
            </a:r>
          </a:p>
          <a:p>
            <a:pPr lvl="3"/>
            <a:r>
              <a:rPr lang="en-GB" dirty="0"/>
              <a:t>Introduction to </a:t>
            </a:r>
            <a:r>
              <a:rPr lang="en-GB" dirty="0" err="1"/>
              <a:t>Jupyter</a:t>
            </a:r>
            <a:r>
              <a:rPr lang="en-GB" dirty="0"/>
              <a:t> Notebooks/exercises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Closing remarks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91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many examples: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 Ahead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26</a:t>
            </a:fld>
            <a:endParaRPr lang="en-GB" noProof="0" dirty="0"/>
          </a:p>
        </p:txBody>
      </p:sp>
      <p:pic>
        <p:nvPicPr>
          <p:cNvPr id="1028" name="Picture 4" descr="Afbeeldingsresultaat voor fraud detection">
            <a:extLst>
              <a:ext uri="{FF2B5EF4-FFF2-40B4-BE49-F238E27FC236}">
                <a16:creationId xmlns:a16="http://schemas.microsoft.com/office/drawing/2014/main" id="{A22CC0E4-D4C2-4E61-9270-6F997686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41" y="707770"/>
            <a:ext cx="4012562" cy="22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chat bot ing">
            <a:extLst>
              <a:ext uri="{FF2B5EF4-FFF2-40B4-BE49-F238E27FC236}">
                <a16:creationId xmlns:a16="http://schemas.microsoft.com/office/drawing/2014/main" id="{DFFD694D-6AF0-4A35-A26C-D3A711AD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0" y="1539097"/>
            <a:ext cx="2085491" cy="37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55DA3-2070-40F6-AC7A-BBECC27D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41" y="2965830"/>
            <a:ext cx="2333409" cy="33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Free online </a:t>
            </a:r>
            <a:r>
              <a:rPr lang="nl-NL" dirty="0" err="1"/>
              <a:t>book</a:t>
            </a:r>
            <a:r>
              <a:rPr lang="nl-NL" dirty="0"/>
              <a:t>: &lt;link here&gt;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2150" y="1695451"/>
            <a:ext cx="10162600" cy="2368549"/>
          </a:xfrm>
        </p:spPr>
        <p:txBody>
          <a:bodyPr/>
          <a:lstStyle/>
          <a:p>
            <a:r>
              <a:rPr lang="en-GB" dirty="0"/>
              <a:t>	   Lunch time!</a:t>
            </a:r>
            <a:br>
              <a:rPr lang="en-GB" dirty="0"/>
            </a:br>
            <a:r>
              <a:rPr lang="en-GB" dirty="0"/>
              <a:t>	   Starting again at 13:00!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280733"/>
            <a:ext cx="10496552" cy="854075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B83300C2-A145-467B-B2DA-94932A6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5" r="16685"/>
          <a:stretch>
            <a:fillRect/>
          </a:stretch>
        </p:blipFill>
        <p:spPr>
          <a:xfrm>
            <a:off x="1401291" y="2846024"/>
            <a:ext cx="2266565" cy="22678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AEA91-31B4-4529-814B-A326B0B7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79213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DDAF-AF2E-419C-BCE9-CCFA30F91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136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AB3D70-D196-49B4-A127-6C5D8B5FE8FB}"/>
              </a:ext>
            </a:extLst>
          </p:cNvPr>
          <p:cNvSpPr txBox="1">
            <a:spLocks/>
          </p:cNvSpPr>
          <p:nvPr/>
        </p:nvSpPr>
        <p:spPr>
          <a:xfrm>
            <a:off x="240136" y="5354722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69852CD-3D8F-4429-8FE0-7A492B13D3F6}"/>
              </a:ext>
            </a:extLst>
          </p:cNvPr>
          <p:cNvSpPr txBox="1">
            <a:spLocks/>
          </p:cNvSpPr>
          <p:nvPr/>
        </p:nvSpPr>
        <p:spPr>
          <a:xfrm>
            <a:off x="3368901" y="53100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Applied Mathematics,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98088-1BEC-4D65-BF92-E3C6993C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4" y="4983092"/>
            <a:ext cx="255119" cy="3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FBB17-5BB6-4C39-BB58-D81A484C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3" y="4973775"/>
            <a:ext cx="382554" cy="316973"/>
          </a:xfrm>
          <a:prstGeom prst="rect">
            <a:avLst/>
          </a:prstGeom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50ED9E5B-9659-4077-BA42-8BCD65BB2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40" y="2767965"/>
            <a:ext cx="2266565" cy="2266565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A1DD0-8D61-4E17-9587-F916FDA4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5313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113046F-9B06-4E92-8316-30114EDAFA48}"/>
              </a:ext>
            </a:extLst>
          </p:cNvPr>
          <p:cNvSpPr txBox="1">
            <a:spLocks/>
          </p:cNvSpPr>
          <p:nvPr/>
        </p:nvSpPr>
        <p:spPr>
          <a:xfrm>
            <a:off x="7195313" y="5265067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702BCD-9AEB-43AD-8091-77AEEC85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91" y="4893437"/>
            <a:ext cx="255119" cy="38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BE0D3-862E-4669-9988-25D1B9D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372370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06757B5-89DB-41D0-811D-3BF086989057}"/>
              </a:ext>
            </a:extLst>
          </p:cNvPr>
          <p:cNvSpPr txBox="1">
            <a:spLocks/>
          </p:cNvSpPr>
          <p:nvPr/>
        </p:nvSpPr>
        <p:spPr>
          <a:xfrm>
            <a:off x="10362058" y="5220345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Computer Science,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30D6C-068D-4010-B8DB-A219AEBBB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0" y="4884120"/>
            <a:ext cx="382554" cy="316973"/>
          </a:xfrm>
          <a:prstGeom prst="rect">
            <a:avLst/>
          </a:prstGeom>
        </p:spPr>
      </p:pic>
      <p:pic>
        <p:nvPicPr>
          <p:cNvPr id="23" name="Picture Placeholder 29">
            <a:extLst>
              <a:ext uri="{FF2B5EF4-FFF2-40B4-BE49-F238E27FC236}">
                <a16:creationId xmlns:a16="http://schemas.microsoft.com/office/drawing/2014/main" id="{A396B6C0-3D76-48AF-AAF1-5FC7835E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312" y="105414"/>
            <a:ext cx="2266565" cy="2266565"/>
          </a:xfrm>
          <a:prstGeom prst="ellipse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3DBE10B-3D90-4DA5-9849-2388EFC1943C}"/>
              </a:ext>
            </a:extLst>
          </p:cNvPr>
          <p:cNvSpPr txBox="1">
            <a:spLocks/>
          </p:cNvSpPr>
          <p:nvPr/>
        </p:nvSpPr>
        <p:spPr>
          <a:xfrm>
            <a:off x="881909" y="2427401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Analytics trainee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E790CE9-F503-4BD9-A6F9-0780D5C173AA}"/>
              </a:ext>
            </a:extLst>
          </p:cNvPr>
          <p:cNvSpPr txBox="1">
            <a:spLocks/>
          </p:cNvSpPr>
          <p:nvPr/>
        </p:nvSpPr>
        <p:spPr>
          <a:xfrm>
            <a:off x="-170763" y="2030442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Wouter Swart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2314DB5-55D3-4EA6-853A-21B34A228C19}"/>
              </a:ext>
            </a:extLst>
          </p:cNvPr>
          <p:cNvSpPr txBox="1">
            <a:spLocks/>
          </p:cNvSpPr>
          <p:nvPr/>
        </p:nvSpPr>
        <p:spPr>
          <a:xfrm>
            <a:off x="7975619" y="2311849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trainee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5F1A854-BE76-4D57-9309-79B7CAF9439E}"/>
              </a:ext>
            </a:extLst>
          </p:cNvPr>
          <p:cNvSpPr txBox="1">
            <a:spLocks/>
          </p:cNvSpPr>
          <p:nvPr/>
        </p:nvSpPr>
        <p:spPr>
          <a:xfrm>
            <a:off x="6922947" y="1914890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Bjorn van der Laan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38A28DA4-02C0-4659-9622-F48BD4C46866}"/>
              </a:ext>
            </a:extLst>
          </p:cNvPr>
          <p:cNvSpPr txBox="1">
            <a:spLocks/>
          </p:cNvSpPr>
          <p:nvPr/>
        </p:nvSpPr>
        <p:spPr>
          <a:xfrm>
            <a:off x="4322646" y="2869885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engineer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1E05F006-004A-4004-806B-D53AC90CB7D3}"/>
              </a:ext>
            </a:extLst>
          </p:cNvPr>
          <p:cNvSpPr txBox="1">
            <a:spLocks/>
          </p:cNvSpPr>
          <p:nvPr/>
        </p:nvSpPr>
        <p:spPr>
          <a:xfrm>
            <a:off x="3269974" y="2472926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Wei Keong Eiew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1BB6B4-839A-443C-8E12-819C246A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8889" flipH="1">
            <a:off x="7520241" y="10784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0C19007-2372-4018-9BEC-EFE8F2359563}"/>
              </a:ext>
            </a:extLst>
          </p:cNvPr>
          <p:cNvSpPr txBox="1">
            <a:spLocks/>
          </p:cNvSpPr>
          <p:nvPr/>
        </p:nvSpPr>
        <p:spPr>
          <a:xfrm>
            <a:off x="7509929" y="70489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BSc Electrical Engineering, Illinois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185ED-4AE2-4ABD-8AC9-44F5478E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11" y="368665"/>
            <a:ext cx="382554" cy="31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85199D-4434-41A9-A078-C9E68BA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223">
            <a:off x="3172243" y="126835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4F7D8922-DAB1-4ECD-8540-291022A5C5AC}"/>
              </a:ext>
            </a:extLst>
          </p:cNvPr>
          <p:cNvSpPr txBox="1">
            <a:spLocks/>
          </p:cNvSpPr>
          <p:nvPr/>
        </p:nvSpPr>
        <p:spPr>
          <a:xfrm>
            <a:off x="3172243" y="7686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August 2019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F22B78-EBFF-463D-BFDA-56C41797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396970"/>
            <a:ext cx="255119" cy="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786286-0AA0-4EC0-A8F6-770F0E6F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14C4C-8CD5-4DF1-A799-04C576CE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29C9-5EA9-4BCD-A452-61D58F000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pic>
        <p:nvPicPr>
          <p:cNvPr id="2050" name="Picture 2" descr="Image result for programming is easy right meme">
            <a:extLst>
              <a:ext uri="{FF2B5EF4-FFF2-40B4-BE49-F238E27FC236}">
                <a16:creationId xmlns:a16="http://schemas.microsoft.com/office/drawing/2014/main" id="{CC9149F5-D8C9-4C8C-9AA9-24E001B6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24" y="642305"/>
            <a:ext cx="7333551" cy="60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5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“syntax”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6096000" y="2173610"/>
            <a:ext cx="2" cy="309283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Programming a coffee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2142836" y="1490111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5278583" y="155477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5278583" y="248269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90005-26B3-43FE-AE4B-D293ED8D0B5A}"/>
              </a:ext>
            </a:extLst>
          </p:cNvPr>
          <p:cNvSpPr/>
          <p:nvPr/>
        </p:nvSpPr>
        <p:spPr>
          <a:xfrm>
            <a:off x="5278583" y="341060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49C7C-2556-401E-89FB-FFFCB8376DE5}"/>
              </a:ext>
            </a:extLst>
          </p:cNvPr>
          <p:cNvSpPr/>
          <p:nvPr/>
        </p:nvSpPr>
        <p:spPr>
          <a:xfrm>
            <a:off x="5278582" y="4338525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5278581" y="526644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7730835" y="520640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5C0B8-1860-4FE5-BFC4-AB1CB24633C2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4525818" y="1859566"/>
            <a:ext cx="752765" cy="4626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6913418" y="5575858"/>
            <a:ext cx="817417" cy="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1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7A23C-42A5-40B6-A930-DB2AFAEE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advanced concepts: Conditions &amp;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1A254-C315-4A1F-8DF6-D738698D3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C29814E-DEEE-4AA0-951D-8EECF36D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75" y="2420565"/>
            <a:ext cx="3114675" cy="3552825"/>
          </a:xfrm>
          <a:prstGeom prst="rect">
            <a:avLst/>
          </a:prstGeom>
          <a:noFill/>
          <a:ln w="38100">
            <a:solidFill>
              <a:srgbClr val="FF6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unction programming">
            <a:extLst>
              <a:ext uri="{FF2B5EF4-FFF2-40B4-BE49-F238E27FC236}">
                <a16:creationId xmlns:a16="http://schemas.microsoft.com/office/drawing/2014/main" id="{4917ECBC-21EF-4B4C-B35C-650936DD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21" y="2343052"/>
            <a:ext cx="3707849" cy="3707849"/>
          </a:xfrm>
          <a:prstGeom prst="rect">
            <a:avLst/>
          </a:prstGeom>
          <a:noFill/>
          <a:ln w="38100">
            <a:solidFill>
              <a:srgbClr val="FF6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74D7B-3698-4533-8650-4F0AB1C139DA}"/>
              </a:ext>
            </a:extLst>
          </p:cNvPr>
          <p:cNvSpPr txBox="1"/>
          <p:nvPr/>
        </p:nvSpPr>
        <p:spPr>
          <a:xfrm>
            <a:off x="6186196" y="6195527"/>
            <a:ext cx="45719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endParaRPr lang="en-GB" sz="1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902B1-AAC5-4C86-8C70-B15EF5E98C6A}"/>
              </a:ext>
            </a:extLst>
          </p:cNvPr>
          <p:cNvSpPr txBox="1"/>
          <p:nvPr/>
        </p:nvSpPr>
        <p:spPr>
          <a:xfrm>
            <a:off x="1942540" y="1839462"/>
            <a:ext cx="2279343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2800" b="1" dirty="0">
                <a:solidFill>
                  <a:srgbClr val="FF6200"/>
                </a:solidFill>
              </a:rPr>
              <a:t>1: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4CF45-096A-4F77-AB1C-D643A756AC5E}"/>
              </a:ext>
            </a:extLst>
          </p:cNvPr>
          <p:cNvSpPr txBox="1"/>
          <p:nvPr/>
        </p:nvSpPr>
        <p:spPr>
          <a:xfrm>
            <a:off x="7290973" y="1840530"/>
            <a:ext cx="2279343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2800" b="1" dirty="0">
                <a:solidFill>
                  <a:srgbClr val="FF6200"/>
                </a:solidFill>
              </a:rPr>
              <a:t>2: Functions</a:t>
            </a:r>
          </a:p>
        </p:txBody>
      </p:sp>
    </p:spTree>
    <p:extLst>
      <p:ext uri="{BB962C8B-B14F-4D97-AF65-F5344CB8AC3E}">
        <p14:creationId xmlns:p14="http://schemas.microsoft.com/office/powerpoint/2010/main" val="19064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6096000" y="3101527"/>
            <a:ext cx="2" cy="216491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1.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2142836" y="1490111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5278583" y="155477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5278583" y="248269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90005-26B3-43FE-AE4B-D293ED8D0B5A}"/>
              </a:ext>
            </a:extLst>
          </p:cNvPr>
          <p:cNvSpPr/>
          <p:nvPr/>
        </p:nvSpPr>
        <p:spPr>
          <a:xfrm>
            <a:off x="5278583" y="341060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49C7C-2556-401E-89FB-FFFCB8376DE5}"/>
              </a:ext>
            </a:extLst>
          </p:cNvPr>
          <p:cNvSpPr/>
          <p:nvPr/>
        </p:nvSpPr>
        <p:spPr>
          <a:xfrm>
            <a:off x="5278582" y="4338525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5278581" y="526644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7730835" y="520640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5C0B8-1860-4FE5-BFC4-AB1CB24633C2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4525818" y="1859566"/>
            <a:ext cx="752765" cy="4626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6913418" y="5575858"/>
            <a:ext cx="817417" cy="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B7B8831D-5BCE-46E6-8F5B-4CC5BAA0CBE7}"/>
              </a:ext>
            </a:extLst>
          </p:cNvPr>
          <p:cNvSpPr/>
          <p:nvPr/>
        </p:nvSpPr>
        <p:spPr>
          <a:xfrm>
            <a:off x="7661565" y="1554774"/>
            <a:ext cx="2224928" cy="618836"/>
          </a:xfrm>
          <a:prstGeom prst="flowChartPreparati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Is water hot?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EA1CA-CBBF-4FAC-A6AD-DDA1E420019A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6913420" y="1864192"/>
            <a:ext cx="748145" cy="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2C1817-047D-4DE5-8876-8906C2A95BC4}"/>
              </a:ext>
            </a:extLst>
          </p:cNvPr>
          <p:cNvCxnSpPr>
            <a:stCxn id="2" idx="2"/>
            <a:endCxn id="7" idx="3"/>
          </p:cNvCxnSpPr>
          <p:nvPr/>
        </p:nvCxnSpPr>
        <p:spPr>
          <a:xfrm flipH="1">
            <a:off x="6913420" y="2173610"/>
            <a:ext cx="1860609" cy="618499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F58D48-4BD1-4CCD-9D73-2E7449B0321D}"/>
              </a:ext>
            </a:extLst>
          </p:cNvPr>
          <p:cNvSpPr txBox="1"/>
          <p:nvPr/>
        </p:nvSpPr>
        <p:spPr>
          <a:xfrm>
            <a:off x="7287492" y="2260890"/>
            <a:ext cx="51318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600" dirty="0"/>
              <a:t>Yes</a:t>
            </a:r>
            <a:endParaRPr lang="en-GB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C3124B-E81B-4B99-BB68-92E045FD1192}"/>
              </a:ext>
            </a:extLst>
          </p:cNvPr>
          <p:cNvSpPr/>
          <p:nvPr/>
        </p:nvSpPr>
        <p:spPr>
          <a:xfrm>
            <a:off x="9886493" y="248269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Heat water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13F1A-6F4C-4C66-A355-F4B5D9F22885}"/>
              </a:ext>
            </a:extLst>
          </p:cNvPr>
          <p:cNvCxnSpPr>
            <a:stCxn id="2" idx="3"/>
            <a:endCxn id="27" idx="0"/>
          </p:cNvCxnSpPr>
          <p:nvPr/>
        </p:nvCxnSpPr>
        <p:spPr>
          <a:xfrm>
            <a:off x="9886493" y="1864192"/>
            <a:ext cx="817419" cy="618499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DEB400-0598-4545-8A56-4CC4BCB4FED9}"/>
              </a:ext>
            </a:extLst>
          </p:cNvPr>
          <p:cNvSpPr txBox="1"/>
          <p:nvPr/>
        </p:nvSpPr>
        <p:spPr>
          <a:xfrm>
            <a:off x="10250241" y="1852016"/>
            <a:ext cx="33078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600" dirty="0"/>
              <a:t>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1E0AFB-13A0-456D-A1DB-A8FEC066CA46}"/>
              </a:ext>
            </a:extLst>
          </p:cNvPr>
          <p:cNvCxnSpPr>
            <a:stCxn id="27" idx="1"/>
            <a:endCxn id="7" idx="3"/>
          </p:cNvCxnSpPr>
          <p:nvPr/>
        </p:nvCxnSpPr>
        <p:spPr>
          <a:xfrm flipH="1">
            <a:off x="6913420" y="2792109"/>
            <a:ext cx="2973073" cy="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9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7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7D84D6-01E0-46FE-9F00-4421548044BB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9101775" y="2559726"/>
            <a:ext cx="2" cy="310024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21969F-D782-47FD-93CF-1D207C62AC2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449125" y="2565500"/>
            <a:ext cx="2" cy="309283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F61F686-3416-42E7-9F31-0693F0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34552"/>
            <a:ext cx="10479024" cy="854075"/>
          </a:xfrm>
        </p:spPr>
        <p:txBody>
          <a:bodyPr/>
          <a:lstStyle/>
          <a:p>
            <a:r>
              <a:rPr lang="en-GB" dirty="0"/>
              <a:t>2.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8CD4-468F-4881-874D-1FF39B3F6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C84F2-5ED0-4BD6-9BC8-60FA381315D7}"/>
              </a:ext>
            </a:extLst>
          </p:cNvPr>
          <p:cNvSpPr/>
          <p:nvPr/>
        </p:nvSpPr>
        <p:spPr>
          <a:xfrm>
            <a:off x="5083960" y="77826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Start:</a:t>
            </a:r>
          </a:p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espresso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9AD8-333C-410C-94B3-EC4CF300DC64}"/>
              </a:ext>
            </a:extLst>
          </p:cNvPr>
          <p:cNvSpPr/>
          <p:nvPr/>
        </p:nvSpPr>
        <p:spPr>
          <a:xfrm>
            <a:off x="2631708" y="194666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BE39FD-FA4C-4571-B42E-59AB23D2CEAD}"/>
              </a:ext>
            </a:extLst>
          </p:cNvPr>
          <p:cNvSpPr/>
          <p:nvPr/>
        </p:nvSpPr>
        <p:spPr>
          <a:xfrm>
            <a:off x="2631708" y="2874581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90005-26B3-43FE-AE4B-D293ED8D0B5A}"/>
              </a:ext>
            </a:extLst>
          </p:cNvPr>
          <p:cNvSpPr/>
          <p:nvPr/>
        </p:nvSpPr>
        <p:spPr>
          <a:xfrm>
            <a:off x="2631708" y="380249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49C7C-2556-401E-89FB-FFFCB8376DE5}"/>
              </a:ext>
            </a:extLst>
          </p:cNvPr>
          <p:cNvSpPr/>
          <p:nvPr/>
        </p:nvSpPr>
        <p:spPr>
          <a:xfrm>
            <a:off x="2631707" y="4730415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54692-BF23-48A1-B03E-833EA0872343}"/>
              </a:ext>
            </a:extLst>
          </p:cNvPr>
          <p:cNvSpPr/>
          <p:nvPr/>
        </p:nvSpPr>
        <p:spPr>
          <a:xfrm>
            <a:off x="2631706" y="565833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E61E72-FB09-4BF9-915A-8E15133C33E3}"/>
              </a:ext>
            </a:extLst>
          </p:cNvPr>
          <p:cNvSpPr/>
          <p:nvPr/>
        </p:nvSpPr>
        <p:spPr>
          <a:xfrm>
            <a:off x="5083960" y="5598294"/>
            <a:ext cx="2382982" cy="7389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End: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coffee is done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CDDA86-933E-497A-A6F8-CBF7A4ADAAD5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>
            <a:off x="4266543" y="5967748"/>
            <a:ext cx="817417" cy="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D523036-624F-460D-BE02-043301CE23E1}"/>
              </a:ext>
            </a:extLst>
          </p:cNvPr>
          <p:cNvSpPr/>
          <p:nvPr/>
        </p:nvSpPr>
        <p:spPr>
          <a:xfrm>
            <a:off x="5206813" y="1874956"/>
            <a:ext cx="2137276" cy="738909"/>
          </a:xfrm>
          <a:prstGeom prst="flowChartPreparati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User clicks button for..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EBFE6-0B3A-4F0D-A9CA-23C247BC89D1}"/>
              </a:ext>
            </a:extLst>
          </p:cNvPr>
          <p:cNvCxnSpPr>
            <a:stCxn id="18" idx="1"/>
            <a:endCxn id="6" idx="3"/>
          </p:cNvCxnSpPr>
          <p:nvPr/>
        </p:nvCxnSpPr>
        <p:spPr>
          <a:xfrm flipH="1">
            <a:off x="4266545" y="2244411"/>
            <a:ext cx="940268" cy="11671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2C5D7-04D4-477B-807D-89354618F55D}"/>
              </a:ext>
            </a:extLst>
          </p:cNvPr>
          <p:cNvSpPr/>
          <p:nvPr/>
        </p:nvSpPr>
        <p:spPr>
          <a:xfrm>
            <a:off x="8284358" y="1940890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Grind beans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1EA5A-E183-4794-B7B4-68D4786B146A}"/>
              </a:ext>
            </a:extLst>
          </p:cNvPr>
          <p:cNvSpPr/>
          <p:nvPr/>
        </p:nvSpPr>
        <p:spPr>
          <a:xfrm>
            <a:off x="8284358" y="3428522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milk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B6148E-FCBE-410E-AB3C-2D670F31689A}"/>
              </a:ext>
            </a:extLst>
          </p:cNvPr>
          <p:cNvSpPr/>
          <p:nvPr/>
        </p:nvSpPr>
        <p:spPr>
          <a:xfrm>
            <a:off x="8284358" y="4172338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Open dispenser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8F377-5C10-4739-82A7-47504B81C26E}"/>
              </a:ext>
            </a:extLst>
          </p:cNvPr>
          <p:cNvSpPr/>
          <p:nvPr/>
        </p:nvSpPr>
        <p:spPr>
          <a:xfrm>
            <a:off x="8284357" y="4916154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Dispense coffee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CBE2CF-5A5C-4D66-B59A-C287007715F2}"/>
              </a:ext>
            </a:extLst>
          </p:cNvPr>
          <p:cNvSpPr/>
          <p:nvPr/>
        </p:nvSpPr>
        <p:spPr>
          <a:xfrm>
            <a:off x="8284356" y="5659969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Close dispenser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07E96F-5EF1-42E7-863F-FA18A9049270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>
            <a:off x="7344089" y="2244411"/>
            <a:ext cx="940269" cy="5897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BF73B4-6C08-40AE-8585-70E82D52065C}"/>
              </a:ext>
            </a:extLst>
          </p:cNvPr>
          <p:cNvCxnSpPr>
            <a:stCxn id="5" idx="4"/>
            <a:endCxn id="18" idx="0"/>
          </p:cNvCxnSpPr>
          <p:nvPr/>
        </p:nvCxnSpPr>
        <p:spPr>
          <a:xfrm>
            <a:off x="6275451" y="1517173"/>
            <a:ext cx="0" cy="357783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20A427-B0DF-45AB-BE86-0C78763851DB}"/>
              </a:ext>
            </a:extLst>
          </p:cNvPr>
          <p:cNvCxnSpPr>
            <a:stCxn id="36" idx="1"/>
            <a:endCxn id="11" idx="6"/>
          </p:cNvCxnSpPr>
          <p:nvPr/>
        </p:nvCxnSpPr>
        <p:spPr>
          <a:xfrm flipH="1" flipV="1">
            <a:off x="7466942" y="5967749"/>
            <a:ext cx="817414" cy="1638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B0090E2-7DC0-4FD1-B2C7-5F9DB672EDD3}"/>
              </a:ext>
            </a:extLst>
          </p:cNvPr>
          <p:cNvSpPr/>
          <p:nvPr/>
        </p:nvSpPr>
        <p:spPr>
          <a:xfrm>
            <a:off x="8284355" y="2684706"/>
            <a:ext cx="1634837" cy="6188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Add hot water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C485E3-08D8-4E8F-B0D9-5804F9D628B1}"/>
              </a:ext>
            </a:extLst>
          </p:cNvPr>
          <p:cNvSpPr txBox="1"/>
          <p:nvPr/>
        </p:nvSpPr>
        <p:spPr>
          <a:xfrm>
            <a:off x="4400731" y="1865580"/>
            <a:ext cx="77642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espresso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A82ED-410D-4E9A-B6A2-C6A718DAD076}"/>
              </a:ext>
            </a:extLst>
          </p:cNvPr>
          <p:cNvSpPr txBox="1"/>
          <p:nvPr/>
        </p:nvSpPr>
        <p:spPr>
          <a:xfrm>
            <a:off x="7236803" y="1865580"/>
            <a:ext cx="98641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cappuccino</a:t>
            </a:r>
          </a:p>
        </p:txBody>
      </p:sp>
    </p:spTree>
    <p:extLst>
      <p:ext uri="{BB962C8B-B14F-4D97-AF65-F5344CB8AC3E}">
        <p14:creationId xmlns:p14="http://schemas.microsoft.com/office/powerpoint/2010/main" val="17887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51" grpId="0" animBg="1"/>
      <p:bldP spid="5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1E2D4F3A-358E-4D25-A7F8-CEFD37E2ADB0}">
  <ds:schemaRefs>
    <ds:schemaRef ds:uri="http://schemas.microsoft.com/sharepoint/v3"/>
    <ds:schemaRef ds:uri="a757113b-2d5e-4e4d-9c58-e53e9cd27d41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7d817053-aa7f-46c9-89bf-5dc327ef462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869</TotalTime>
  <Words>879</Words>
  <Application>Microsoft Office PowerPoint</Application>
  <PresentationFormat>Widescreen</PresentationFormat>
  <Paragraphs>320</Paragraphs>
  <Slides>28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ING Me</vt:lpstr>
      <vt:lpstr>ING_PP_Template_16x9_August2017</vt:lpstr>
      <vt:lpstr>Python Course</vt:lpstr>
      <vt:lpstr>Agenda</vt:lpstr>
      <vt:lpstr>Intro</vt:lpstr>
      <vt:lpstr>PowerPoint Presentation</vt:lpstr>
      <vt:lpstr>Programming: writing down flowcharts</vt:lpstr>
      <vt:lpstr>Programming a coffee machine</vt:lpstr>
      <vt:lpstr>Two advanced concepts: Conditions &amp; Functions</vt:lpstr>
      <vt:lpstr>1. Conditions</vt:lpstr>
      <vt:lpstr>2. Functions</vt:lpstr>
      <vt:lpstr>2. Functions</vt:lpstr>
      <vt:lpstr>2. Functions</vt:lpstr>
      <vt:lpstr>2. Functions</vt:lpstr>
      <vt:lpstr>PowerPoint Presentation</vt:lpstr>
      <vt:lpstr>Why Python: nobody was using it before</vt:lpstr>
      <vt:lpstr>Why Python: now people are!</vt:lpstr>
      <vt:lpstr>Why Python: many job opportunities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use-cases in ING</vt:lpstr>
      <vt:lpstr>That concludes the morning!</vt:lpstr>
      <vt:lpstr>    Lunch time!     Starting again at 13:00!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Laan, B. van der (Bjorn)</cp:lastModifiedBy>
  <cp:revision>85</cp:revision>
  <dcterms:created xsi:type="dcterms:W3CDTF">2017-04-03T09:33:35Z</dcterms:created>
  <dcterms:modified xsi:type="dcterms:W3CDTF">2020-01-20T15:19:40Z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